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337" r:id="rId3"/>
    <p:sldId id="338" r:id="rId4"/>
    <p:sldId id="287" r:id="rId5"/>
    <p:sldId id="288" r:id="rId6"/>
    <p:sldId id="339" r:id="rId7"/>
    <p:sldId id="340" r:id="rId8"/>
    <p:sldId id="289" r:id="rId9"/>
    <p:sldId id="290" r:id="rId10"/>
    <p:sldId id="341" r:id="rId11"/>
    <p:sldId id="342" r:id="rId12"/>
    <p:sldId id="343" r:id="rId13"/>
    <p:sldId id="291" r:id="rId14"/>
    <p:sldId id="292" r:id="rId15"/>
    <p:sldId id="348" r:id="rId16"/>
    <p:sldId id="349" r:id="rId17"/>
    <p:sldId id="293" r:id="rId18"/>
    <p:sldId id="294" r:id="rId19"/>
    <p:sldId id="350" r:id="rId20"/>
    <p:sldId id="351" r:id="rId21"/>
    <p:sldId id="283" r:id="rId22"/>
    <p:sldId id="282" r:id="rId23"/>
    <p:sldId id="284" r:id="rId24"/>
    <p:sldId id="285" r:id="rId25"/>
    <p:sldId id="286" r:id="rId26"/>
    <p:sldId id="295" r:id="rId27"/>
    <p:sldId id="296" r:id="rId28"/>
    <p:sldId id="297" r:id="rId29"/>
    <p:sldId id="298" r:id="rId30"/>
    <p:sldId id="299" r:id="rId31"/>
    <p:sldId id="300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05" r:id="rId41"/>
    <p:sldId id="306" r:id="rId42"/>
    <p:sldId id="307" r:id="rId43"/>
    <p:sldId id="308" r:id="rId44"/>
    <p:sldId id="309" r:id="rId45"/>
    <p:sldId id="310" r:id="rId46"/>
    <p:sldId id="334" r:id="rId47"/>
    <p:sldId id="335" r:id="rId48"/>
    <p:sldId id="311" r:id="rId49"/>
    <p:sldId id="312" r:id="rId50"/>
    <p:sldId id="313" r:id="rId51"/>
    <p:sldId id="314" r:id="rId52"/>
    <p:sldId id="329" r:id="rId53"/>
    <p:sldId id="330" r:id="rId54"/>
    <p:sldId id="323" r:id="rId55"/>
    <p:sldId id="324" r:id="rId56"/>
    <p:sldId id="315" r:id="rId57"/>
    <p:sldId id="316" r:id="rId58"/>
    <p:sldId id="317" r:id="rId59"/>
    <p:sldId id="318" r:id="rId60"/>
    <p:sldId id="319" r:id="rId61"/>
    <p:sldId id="320" r:id="rId62"/>
    <p:sldId id="331" r:id="rId63"/>
    <p:sldId id="332" r:id="rId64"/>
    <p:sldId id="333" r:id="rId65"/>
    <p:sldId id="321" r:id="rId66"/>
    <p:sldId id="322" r:id="rId67"/>
    <p:sldId id="325" r:id="rId68"/>
    <p:sldId id="326" r:id="rId69"/>
    <p:sldId id="327" r:id="rId70"/>
    <p:sldId id="328" r:id="rId71"/>
    <p:sldId id="360" r:id="rId72"/>
    <p:sldId id="361" r:id="rId73"/>
    <p:sldId id="345" r:id="rId74"/>
    <p:sldId id="344" r:id="rId75"/>
    <p:sldId id="346" r:id="rId76"/>
    <p:sldId id="347" r:id="rId77"/>
    <p:sldId id="303" r:id="rId78"/>
    <p:sldId id="304" r:id="rId79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339"/>
            <p14:sldId id="340"/>
            <p14:sldId id="289"/>
            <p14:sldId id="290"/>
            <p14:sldId id="341"/>
            <p14:sldId id="342"/>
            <p14:sldId id="343"/>
            <p14:sldId id="291"/>
            <p14:sldId id="292"/>
            <p14:sldId id="348"/>
            <p14:sldId id="349"/>
            <p14:sldId id="293"/>
            <p14:sldId id="294"/>
            <p14:sldId id="350"/>
            <p14:sldId id="351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  <p14:sldId id="360"/>
            <p14:sldId id="361"/>
            <p14:sldId id="345"/>
            <p14:sldId id="344"/>
            <p14:sldId id="346"/>
            <p14:sldId id="347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2019-12-04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2019-12-04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2019-12-04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www.humatics.com/products/back-to-school-offer-for-scholar-ranging-localization/?utm_campaign=Back-to-School%20Scholar%202019&amp;utm_source=hs_email&amp;utm_medium=email&amp;utm_content=75408280&amp;_hsenc=p2ANqtz-_ID8gOsXWcgV-w4hNzPm9e4yg9LwQLtITVdN2sSq3GY0Sa9vbIQT2Um3DKEdxP1cPF_3WyKBL5s3fKo54qgHd0RC7W-w&amp;_hsmi=75408757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Dec 4 2019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3921F59-E21C-4892-8517-85BF4066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7911538F-244C-4948-9430-A91C715D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 descr="A picture containing floor, indoor, wall, small&#10;&#10;Description automatically generated">
            <a:extLst>
              <a:ext uri="{FF2B5EF4-FFF2-40B4-BE49-F238E27FC236}">
                <a16:creationId xmlns:a16="http://schemas.microsoft.com/office/drawing/2014/main" id="{B0E2C15D-3624-4BA3-B589-EAEF1AC4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55262" y="2921169"/>
            <a:ext cx="4033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Spatial INS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62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INS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sitting, table&#10;&#10;Description automatically generated">
            <a:extLst>
              <a:ext uri="{FF2B5EF4-FFF2-40B4-BE49-F238E27FC236}">
                <a16:creationId xmlns:a16="http://schemas.microsoft.com/office/drawing/2014/main" id="{EA0BB659-72F7-4A5B-82E4-1CDFDABB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2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81CAEC-CC50-47C2-A519-A84CBD92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427824" y="2921169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Pozyx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35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(1/2)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67606"/>
              </p:ext>
            </p:extLst>
          </p:nvPr>
        </p:nvGraphicFramePr>
        <p:xfrm>
          <a:off x="628650" y="1392091"/>
          <a:ext cx="7785099" cy="462340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58992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377739757"/>
                    </a:ext>
                  </a:extLst>
                </a:gridCol>
                <a:gridCol w="2792766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1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Gimbal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 Gimbal / 1 RC  /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6039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(Partially)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GoPro7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54889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Returned to Calgary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Pozyx</a:t>
            </a:r>
            <a:r>
              <a:rPr lang="en-CA" dirty="0"/>
              <a:t> UWB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pic>
        <p:nvPicPr>
          <p:cNvPr id="5" name="Picture 4" descr="A picture containing different, bunch, arranged, food&#10;&#10;Description automatically generated">
            <a:extLst>
              <a:ext uri="{FF2B5EF4-FFF2-40B4-BE49-F238E27FC236}">
                <a16:creationId xmlns:a16="http://schemas.microsoft.com/office/drawing/2014/main" id="{CB46165E-8ADD-40A2-8690-6B604A103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5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pic>
        <p:nvPicPr>
          <p:cNvPr id="6" name="Picture 5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A038E2A0-0536-47A4-BFBE-0D76D016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 descr="A close up of items on a tabletop&#10;&#10;Description automatically generated">
            <a:extLst>
              <a:ext uri="{FF2B5EF4-FFF2-40B4-BE49-F238E27FC236}">
                <a16:creationId xmlns:a16="http://schemas.microsoft.com/office/drawing/2014/main" id="{6A5AC9C2-9586-4F53-90F2-4A077ED7A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77188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(2/2)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845755"/>
              </p:ext>
            </p:extLst>
          </p:nvPr>
        </p:nvGraphicFramePr>
        <p:xfrm>
          <a:off x="628650" y="1487311"/>
          <a:ext cx="7785099" cy="257368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815139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11492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689810">
                  <a:extLst>
                    <a:ext uri="{9D8B030D-6E8A-4147-A177-3AD203B41FA5}">
                      <a16:colId xmlns:a16="http://schemas.microsoft.com/office/drawing/2014/main" val="123733597"/>
                    </a:ext>
                  </a:extLst>
                </a:gridCol>
                <a:gridCol w="2840893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Electricity Generator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80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27168" y="2921169"/>
            <a:ext cx="3689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Sony A7III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148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Sony A7III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 descr="A picture containing indoor, items, white, various&#10;&#10;Description automatically generated">
            <a:extLst>
              <a:ext uri="{FF2B5EF4-FFF2-40B4-BE49-F238E27FC236}">
                <a16:creationId xmlns:a16="http://schemas.microsoft.com/office/drawing/2014/main" id="{913A2993-1755-4C2A-94BB-7BC7912A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77188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66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448663" y="2921169"/>
            <a:ext cx="42466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FLIR Duo 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198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FLIR Duo 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C2FDA91-4201-41E7-9045-9194111A2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t="11029" r="5211" b="3170"/>
          <a:stretch/>
        </p:blipFill>
        <p:spPr>
          <a:xfrm>
            <a:off x="594000" y="1074825"/>
            <a:ext cx="7956000" cy="56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3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470303" y="2921169"/>
            <a:ext cx="42033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ZED Stereo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525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ZED Stereo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pic>
        <p:nvPicPr>
          <p:cNvPr id="6" name="Picture 5" descr="A picture containing indoor, sitting, hanging, table&#10;&#10;Description automatically generated">
            <a:extLst>
              <a:ext uri="{FF2B5EF4-FFF2-40B4-BE49-F238E27FC236}">
                <a16:creationId xmlns:a16="http://schemas.microsoft.com/office/drawing/2014/main" id="{AE1BC4D1-8263-4BD7-9872-EBEF23C63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1092874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4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153984" y="2921169"/>
            <a:ext cx="28360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GoPro7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606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GoPro7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pic>
        <p:nvPicPr>
          <p:cNvPr id="6" name="Picture 5" descr="A bunch of items that are sitting on a counter&#10;&#10;Description automatically generated">
            <a:extLst>
              <a:ext uri="{FF2B5EF4-FFF2-40B4-BE49-F238E27FC236}">
                <a16:creationId xmlns:a16="http://schemas.microsoft.com/office/drawing/2014/main" id="{03F60129-28BC-4915-B417-72ED8D3FB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9" b="2983"/>
          <a:stretch/>
        </p:blipFill>
        <p:spPr>
          <a:xfrm>
            <a:off x="432000" y="1122946"/>
            <a:ext cx="8280000" cy="52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 descr="A picture containing floor, indoor, wall, table&#10;&#10;Description automatically generated">
            <a:extLst>
              <a:ext uri="{FF2B5EF4-FFF2-40B4-BE49-F238E27FC236}">
                <a16:creationId xmlns:a16="http://schemas.microsoft.com/office/drawing/2014/main" id="{82D167D8-C067-4382-AA7F-138DC717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0F2EB-C6B5-4104-834A-34C3CDC26A23}"/>
              </a:ext>
            </a:extLst>
          </p:cNvPr>
          <p:cNvSpPr txBox="1"/>
          <p:nvPr/>
        </p:nvSpPr>
        <p:spPr>
          <a:xfrm>
            <a:off x="0" y="6119336"/>
            <a:ext cx="873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*We had total six TB47S batteries, and one TB47S battery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*RTK-GPS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*DJI battery charger (placed at the right-bottom of this picture) is one of total three chargers for DJI M100.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57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59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5416" y="2921169"/>
            <a:ext cx="8993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Ronin-MX Gimbal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290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61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62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63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64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Tripod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66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68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Ronin-MX Gimbal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 descr="A picture containing floor, indoor, wall&#10;&#10;Description automatically generated">
            <a:extLst>
              <a:ext uri="{FF2B5EF4-FFF2-40B4-BE49-F238E27FC236}">
                <a16:creationId xmlns:a16="http://schemas.microsoft.com/office/drawing/2014/main" id="{98E8E1F7-277C-4C86-A279-E52BBA937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6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</a:t>
            </a:r>
            <a:r>
              <a:rPr lang="en-CA"/>
              <a:t>(1/1)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24854" y="2921169"/>
            <a:ext cx="8494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Electricity Generator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8330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Electricity Generator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6ABF4-7C7C-4B6F-A80D-167DCE606B40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1825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924227" y="2921169"/>
            <a:ext cx="1295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863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D55C-2D0C-4D93-89FD-D1EA18EC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Purchased at Aug 26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A22D-E2B4-49A5-A356-F3530D25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Purchased at Henry's</a:t>
            </a:r>
          </a:p>
          <a:p>
            <a:pPr lvl="1"/>
            <a:r>
              <a:rPr lang="en-CA" dirty="0"/>
              <a:t> 1 GoPro7</a:t>
            </a:r>
          </a:p>
          <a:p>
            <a:pPr lvl="1"/>
            <a:r>
              <a:rPr lang="en-CA" dirty="0"/>
              <a:t> 1 Warranty for GoPro7</a:t>
            </a:r>
          </a:p>
          <a:p>
            <a:pPr lvl="1"/>
            <a:r>
              <a:rPr lang="en-CA" dirty="0"/>
              <a:t> 2 64GB SD card</a:t>
            </a:r>
          </a:p>
          <a:p>
            <a:endParaRPr lang="en-CA" dirty="0"/>
          </a:p>
          <a:p>
            <a:r>
              <a:rPr lang="en-CA" dirty="0"/>
              <a:t> Purchased at Canadian Tire</a:t>
            </a:r>
          </a:p>
          <a:p>
            <a:pPr lvl="1"/>
            <a:r>
              <a:rPr lang="en-CA" dirty="0"/>
              <a:t> 1 electricity generator</a:t>
            </a:r>
          </a:p>
          <a:p>
            <a:pPr lvl="1"/>
            <a:r>
              <a:rPr lang="en-CA" dirty="0"/>
              <a:t> 1 motor oil</a:t>
            </a:r>
          </a:p>
          <a:p>
            <a:pPr lvl="1"/>
            <a:r>
              <a:rPr lang="en-CA" dirty="0"/>
              <a:t> 1 cart</a:t>
            </a:r>
          </a:p>
          <a:p>
            <a:pPr lvl="1"/>
            <a:r>
              <a:rPr lang="en-CA" dirty="0"/>
              <a:t> 3 small tools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EEA2-A656-43CB-9153-937B9385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481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C397-9F82-4A29-B4AF-36A06437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be Purchased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676BA-5849-4F6A-B90F-B13A6DD98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DJI M600 Batteries</a:t>
            </a:r>
          </a:p>
          <a:p>
            <a:pPr lvl="1"/>
            <a:r>
              <a:rPr lang="en-CA" dirty="0"/>
              <a:t>106 - 7777 Weston Rd, Vaughan, ON L4L 0G9</a:t>
            </a:r>
          </a:p>
          <a:p>
            <a:pPr lvl="1"/>
            <a:r>
              <a:rPr lang="en-CA" dirty="0"/>
              <a:t>Hours: Closes 6 p.m.	</a:t>
            </a:r>
          </a:p>
          <a:p>
            <a:pPr lvl="1"/>
            <a:r>
              <a:rPr lang="en-CA" dirty="0"/>
              <a:t>Phone: (905) 605-8030</a:t>
            </a:r>
          </a:p>
          <a:p>
            <a:pPr lvl="1"/>
            <a:endParaRPr lang="en-CA" dirty="0"/>
          </a:p>
          <a:p>
            <a:r>
              <a:rPr lang="en-CA" dirty="0"/>
              <a:t> Laptop</a:t>
            </a:r>
          </a:p>
          <a:p>
            <a:endParaRPr lang="en-CA" dirty="0"/>
          </a:p>
          <a:p>
            <a:r>
              <a:rPr lang="en-CA" dirty="0"/>
              <a:t> </a:t>
            </a:r>
            <a:r>
              <a:rPr lang="en-CA" dirty="0" err="1"/>
              <a:t>Humatics</a:t>
            </a:r>
            <a:r>
              <a:rPr lang="en-CA" dirty="0"/>
              <a:t> UWB</a:t>
            </a:r>
          </a:p>
          <a:p>
            <a:pPr lvl="1"/>
            <a:r>
              <a:rPr lang="en-CA" dirty="0"/>
              <a:t>~ Sept 20 2019 (See </a:t>
            </a:r>
            <a:r>
              <a:rPr lang="en-CA"/>
              <a:t>the next page)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DF30C-886D-43B1-9059-C5EE46F6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2098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C05E-48DD-4F4F-9D6C-607DCD22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 </a:t>
            </a:r>
            <a:r>
              <a:rPr lang="en-CA" dirty="0" err="1"/>
              <a:t>Humatics</a:t>
            </a:r>
            <a:r>
              <a:rPr lang="en-CA" dirty="0"/>
              <a:t> UWB Offer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3A54B-AAC3-4022-ADC7-E6363970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76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D1A3-F0C8-4AEB-AC61-BAA77A264232}"/>
              </a:ext>
            </a:extLst>
          </p:cNvPr>
          <p:cNvSpPr/>
          <p:nvPr/>
        </p:nvSpPr>
        <p:spPr>
          <a:xfrm>
            <a:off x="0" y="618509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dirty="0">
                <a:hlinkClick r:id="rId2"/>
              </a:rPr>
              <a:t>https://www.humatics.com/products/back-to-school-offer-for-scholar-ranging-localization/?utm_campaign=Back-to-School%20Scholar%202019&amp;utm_source=hs_email&amp;utm_medium=email&amp;utm_content=75408280&amp;_hsenc=p2ANqtz-_ID8gOsXWcgV-w4hNzPm9e4yg9LwQLtITVdN2sSq3GY0Sa9vbIQT2Um3DKEdxP1cPF_3WyKBL5s3fKo54qgHd0RC7W-w&amp;_hsmi=75408757</a:t>
            </a:r>
            <a:endParaRPr lang="en-CA" sz="7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1BADF7-F4E3-4A28-B4BE-2FD3122B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10" y="944622"/>
            <a:ext cx="5079581" cy="52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86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69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It was borrowed from Prof.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Mozhdeh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Returned to Prof.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Mozhdeh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2578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78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1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 descr="A picture containing floor, table, indoor&#10;&#10;Description automatically generated">
            <a:extLst>
              <a:ext uri="{FF2B5EF4-FFF2-40B4-BE49-F238E27FC236}">
                <a16:creationId xmlns:a16="http://schemas.microsoft.com/office/drawing/2014/main" id="{9A6C8324-705B-4D76-815F-D7BB5AE8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830</Words>
  <Application>Microsoft Office PowerPoint</Application>
  <PresentationFormat>On-screen Show (4:3)</PresentationFormat>
  <Paragraphs>308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Wingdings</vt:lpstr>
      <vt:lpstr>Office Theme</vt:lpstr>
      <vt:lpstr>Item List</vt:lpstr>
      <vt:lpstr>Item List (1/2)</vt:lpstr>
      <vt:lpstr>Item List (2/2)</vt:lpstr>
      <vt:lpstr>PowerPoint Presentation</vt:lpstr>
      <vt:lpstr>DJI M600 Set (1/1)</vt:lpstr>
      <vt:lpstr>PowerPoint Presentation</vt:lpstr>
      <vt:lpstr>DJI Ronin-MX Gimbal Set (1/1)</vt:lpstr>
      <vt:lpstr>PowerPoint Presentation</vt:lpstr>
      <vt:lpstr>DJI M100 Set (1/4)</vt:lpstr>
      <vt:lpstr>DJI M100 Set (2/4)</vt:lpstr>
      <vt:lpstr>DJI M100 Set (3/4)</vt:lpstr>
      <vt:lpstr>DJI M100 Set (4/4)</vt:lpstr>
      <vt:lpstr>PowerPoint Presentation</vt:lpstr>
      <vt:lpstr>DJI Mavic Air Set (1/)</vt:lpstr>
      <vt:lpstr>PowerPoint Presentation</vt:lpstr>
      <vt:lpstr>Spatial INS (1/1)</vt:lpstr>
      <vt:lpstr>PowerPoint Presentation</vt:lpstr>
      <vt:lpstr>TimeDomain UWB P440 (1/1)</vt:lpstr>
      <vt:lpstr>PowerPoint Presentation</vt:lpstr>
      <vt:lpstr>Pozyx UWB (1/1)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(1/1)</vt:lpstr>
      <vt:lpstr>PowerPoint Presentation</vt:lpstr>
      <vt:lpstr>Velodyne Puck Hi-Res (1/1)</vt:lpstr>
      <vt:lpstr>PowerPoint Presentation</vt:lpstr>
      <vt:lpstr>Velodyne HDL-32E (1/)</vt:lpstr>
      <vt:lpstr>PowerPoint Presentation</vt:lpstr>
      <vt:lpstr>Sony A7III (1/1)</vt:lpstr>
      <vt:lpstr>PowerPoint Presentation</vt:lpstr>
      <vt:lpstr>FLIR Duo R (1/1)</vt:lpstr>
      <vt:lpstr>PowerPoint Presentation</vt:lpstr>
      <vt:lpstr>ZED Stereo (1/1)</vt:lpstr>
      <vt:lpstr>PowerPoint Presentation</vt:lpstr>
      <vt:lpstr>GoPro7 (1/1)</vt:lpstr>
      <vt:lpstr>PowerPoint Presentation</vt:lpstr>
      <vt:lpstr>Intel NUC1 (1/1)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(1/1)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(1/1)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(1/4)</vt:lpstr>
      <vt:lpstr>Battery Payload Silver (2/4)</vt:lpstr>
      <vt:lpstr>Battery Payload Silver (3/4)</vt:lpstr>
      <vt:lpstr>Battery Payload Silver (4/4)</vt:lpstr>
      <vt:lpstr>PowerPoint Presentation</vt:lpstr>
      <vt:lpstr>Tripod (1/1)</vt:lpstr>
      <vt:lpstr>PowerPoint Presentation</vt:lpstr>
      <vt:lpstr>Chairs (1/1)</vt:lpstr>
      <vt:lpstr>PowerPoint Presentation</vt:lpstr>
      <vt:lpstr>Table (1/1)</vt:lpstr>
      <vt:lpstr>PowerPoint Presentation</vt:lpstr>
      <vt:lpstr>Electricity Generator (1/1)</vt:lpstr>
      <vt:lpstr>PowerPoint Presentation</vt:lpstr>
      <vt:lpstr>Purchased at Aug 26 2019</vt:lpstr>
      <vt:lpstr>To be Purchased</vt:lpstr>
      <vt:lpstr> Humatics UWB Offer</vt:lpstr>
      <vt:lpstr>PowerPoint Presentation</vt:lpstr>
      <vt:lpstr>Intel RealSense D435 (1/1)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677</cp:revision>
  <cp:lastPrinted>2019-04-30T18:33:25Z</cp:lastPrinted>
  <dcterms:created xsi:type="dcterms:W3CDTF">2019-01-07T19:30:24Z</dcterms:created>
  <dcterms:modified xsi:type="dcterms:W3CDTF">2019-12-04T18:16:46Z</dcterms:modified>
</cp:coreProperties>
</file>